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39" r:id="rId2"/>
  </p:sldMasterIdLst>
  <p:sldIdLst>
    <p:sldId id="256" r:id="rId3"/>
    <p:sldId id="263" r:id="rId4"/>
    <p:sldId id="257" r:id="rId5"/>
    <p:sldId id="267" r:id="rId6"/>
    <p:sldId id="264" r:id="rId7"/>
    <p:sldId id="265" r:id="rId8"/>
    <p:sldId id="270" r:id="rId9"/>
    <p:sldId id="271" r:id="rId10"/>
    <p:sldId id="266" r:id="rId11"/>
    <p:sldId id="269" r:id="rId1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8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91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0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69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4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9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46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860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8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0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26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96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99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8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85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6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89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98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62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7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4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96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F43F8-FEE1-F1A4-EDAE-016DF4660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982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C527C-F73B-2C56-996A-767965281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r>
              <a:rPr lang="en-US" sz="8000" dirty="0" err="1">
                <a:solidFill>
                  <a:srgbClr val="FFFFFF"/>
                </a:solidFill>
              </a:rPr>
              <a:t>VoiceCoach</a:t>
            </a:r>
            <a:endParaRPr lang="en-IL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3E412-3395-57DC-564C-D4C3B2B36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Eli ben Shimol, Yonatan </a:t>
            </a:r>
            <a:r>
              <a:rPr lang="en-US" sz="2400" dirty="0" err="1">
                <a:solidFill>
                  <a:schemeClr val="bg1"/>
                </a:solidFill>
              </a:rPr>
              <a:t>shnits</a:t>
            </a:r>
            <a:r>
              <a:rPr lang="en-US" sz="2400" dirty="0">
                <a:solidFill>
                  <a:schemeClr val="bg1"/>
                </a:solidFill>
              </a:rPr>
              <a:t>, Ziv </a:t>
            </a:r>
            <a:r>
              <a:rPr lang="en-US" sz="2400" dirty="0" err="1">
                <a:solidFill>
                  <a:schemeClr val="bg1"/>
                </a:solidFill>
              </a:rPr>
              <a:t>cohen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gvura</a:t>
            </a:r>
            <a:r>
              <a:rPr lang="en-US" sz="2400" dirty="0">
                <a:solidFill>
                  <a:schemeClr val="bg1"/>
                </a:solidFill>
              </a:rPr>
              <a:t>, Nave </a:t>
            </a:r>
            <a:r>
              <a:rPr lang="en-US" sz="2400" dirty="0" err="1">
                <a:solidFill>
                  <a:schemeClr val="bg1"/>
                </a:solidFill>
              </a:rPr>
              <a:t>avraham</a:t>
            </a:r>
            <a:endParaRPr lang="en-IL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56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65A1411-0C46-4437-890D-A6FADAA9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03859-91A0-CE4A-6322-067E19EF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38102"/>
            <a:ext cx="10491396" cy="200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Gnatt</a:t>
            </a:r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A2435D-FDB1-4A52-B67E-C788559D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C3AB7D-94AB-9E96-4A28-3D1179F1D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4" y="2176878"/>
            <a:ext cx="11148663" cy="4043101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2651FE-5780-4DA3-A8E6-D079F215C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43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DCDAD-70A8-38E9-77C4-A0C51C72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62001"/>
            <a:ext cx="5008696" cy="1141004"/>
          </a:xfrm>
        </p:spPr>
        <p:txBody>
          <a:bodyPr>
            <a:normAutofit/>
          </a:bodyPr>
          <a:lstStyle/>
          <a:p>
            <a:r>
              <a:rPr lang="en-US"/>
              <a:t>Risk assessment and proof of concept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07CD-9237-82F4-8BA7-7A85A249E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59698"/>
            <a:ext cx="4479398" cy="38363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 Compatibility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compatibility tests</a:t>
            </a:r>
          </a:p>
          <a:p>
            <a:pPr>
              <a:lnSpc>
                <a:spcPct val="120000"/>
              </a:lnSpc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Adaptation -&gt;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Conduct user testing 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Security and Privacy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 encryption 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 and visualization -&gt;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 of the feedback algorithms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Real-time Voice Sampling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 optimizations based on performance testing results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Understanding Hebrew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Collaborate with language experts </a:t>
            </a:r>
          </a:p>
        </p:txBody>
      </p:sp>
      <p:pic>
        <p:nvPicPr>
          <p:cNvPr id="1026" name="Picture 2" descr="There's more to risk assessments than just slips, trips and falls!">
            <a:extLst>
              <a:ext uri="{FF2B5EF4-FFF2-40B4-BE49-F238E27FC236}">
                <a16:creationId xmlns:a16="http://schemas.microsoft.com/office/drawing/2014/main" id="{853CE0A6-E02C-9A35-0CA6-943E2B487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r="14453"/>
          <a:stretch/>
        </p:blipFill>
        <p:spPr bwMode="auto">
          <a:xfrm>
            <a:off x="6639965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59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5AD4B-83F4-6B94-2488-0DC43A7F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161672" cy="1971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User Adaptation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F4183-8A11-7092-AB2E-BE1BD30A812C}"/>
              </a:ext>
            </a:extLst>
          </p:cNvPr>
          <p:cNvSpPr txBox="1"/>
          <p:nvPr/>
        </p:nvSpPr>
        <p:spPr>
          <a:xfrm>
            <a:off x="482601" y="3126556"/>
            <a:ext cx="4407909" cy="305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/>
              <a:t>Testing: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/>
              <a:t>       * user study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/>
              <a:t>       * UI testing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</p:txBody>
      </p:sp>
      <p:pic>
        <p:nvPicPr>
          <p:cNvPr id="11" name="Picture 10" descr="A screenshot of a login form&#10;&#10;Description automatically generated">
            <a:extLst>
              <a:ext uri="{FF2B5EF4-FFF2-40B4-BE49-F238E27FC236}">
                <a16:creationId xmlns:a16="http://schemas.microsoft.com/office/drawing/2014/main" id="{D98D0FA7-ED62-CD98-C809-2EDAD7810C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39" y="3212906"/>
            <a:ext cx="1691490" cy="3061521"/>
          </a:xfrm>
          <a:prstGeom prst="rect">
            <a:avLst/>
          </a:prstGeom>
        </p:spPr>
      </p:pic>
      <p:pic>
        <p:nvPicPr>
          <p:cNvPr id="13" name="Picture 12" descr="A cell phone with musical notes&#10;&#10;Description automatically generated">
            <a:extLst>
              <a:ext uri="{FF2B5EF4-FFF2-40B4-BE49-F238E27FC236}">
                <a16:creationId xmlns:a16="http://schemas.microsoft.com/office/drawing/2014/main" id="{8516A00F-8024-7F91-9631-3AE43464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315" y="3171228"/>
            <a:ext cx="1729759" cy="3061521"/>
          </a:xfrm>
          <a:prstGeom prst="rect">
            <a:avLst/>
          </a:prstGeom>
        </p:spPr>
      </p:pic>
      <p:pic>
        <p:nvPicPr>
          <p:cNvPr id="9" name="Picture 8" descr="A screen shot of a login page&#10;&#10;Description automatically generated">
            <a:extLst>
              <a:ext uri="{FF2B5EF4-FFF2-40B4-BE49-F238E27FC236}">
                <a16:creationId xmlns:a16="http://schemas.microsoft.com/office/drawing/2014/main" id="{2218E23B-C30C-7F31-77A5-5C560E251F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62" y="3171227"/>
            <a:ext cx="1760374" cy="3061521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2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2B60B-585F-1AF9-F4A8-10B000FF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BBD61-0576-9496-F922-4C0B81350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5"/>
          <a:stretch/>
        </p:blipFill>
        <p:spPr>
          <a:xfrm>
            <a:off x="0" y="0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8A5C8-9960-C649-4DCA-B1821A2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5925577" cy="29668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 b="1">
                <a:solidFill>
                  <a:srgbClr val="FFFFFF"/>
                </a:solidFill>
              </a:rPr>
              <a:t>Data Security and Privacy</a:t>
            </a:r>
            <a:endParaRPr lang="en-US" sz="68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921031-DE97-4979-8D9E-C47904360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1545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C14452-767D-355D-4439-739A86BE9EFC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b="0">
                <a:effectLst/>
              </a:rPr>
              <a:t> </a:t>
            </a:r>
            <a:endParaRPr lang="en-I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BF12C3-75E6-69BB-4FD5-DF552C34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61" y="4099911"/>
            <a:ext cx="3471464" cy="202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F14FE1-F26A-5788-22C7-FBA618CCB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4608" r="8612" b="15391"/>
          <a:stretch/>
        </p:blipFill>
        <p:spPr bwMode="auto">
          <a:xfrm>
            <a:off x="3921728" y="4083897"/>
            <a:ext cx="3667125" cy="207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936050E-0CC0-E416-B55C-DD7E0AAD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00" y="4099912"/>
            <a:ext cx="3838274" cy="210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05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D79B5-8110-2D20-9361-D42C6597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1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Many question marks on black background">
            <a:extLst>
              <a:ext uri="{FF2B5EF4-FFF2-40B4-BE49-F238E27FC236}">
                <a16:creationId xmlns:a16="http://schemas.microsoft.com/office/drawing/2014/main" id="{E5CE13B7-7C55-7205-5E3D-7D7DDE538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764" r="-1" b="-1"/>
          <a:stretch/>
        </p:blipFill>
        <p:spPr>
          <a:xfrm>
            <a:off x="3059" y="-17141"/>
            <a:ext cx="12188941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81BF-892E-15FF-2192-1727E15A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41" y="1067610"/>
            <a:ext cx="6744188" cy="2047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FFFF"/>
                </a:solidFill>
              </a:rPr>
              <a:t>Feedback and visualization 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1827D-17EB-1B71-0768-0A98F5FD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5" y="8576"/>
            <a:ext cx="5686425" cy="53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3C6536D-2515-A780-5E9E-38F1ACB73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322566"/>
            <a:ext cx="121920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62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CDC87C-DEC8-E9F5-E752-8F113A4A5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C9194-7052-FE19-6875-D0CD4A34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4134848"/>
            <a:ext cx="5481579" cy="200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/>
              <a:t>Real-time Voice Sampling</a:t>
            </a:r>
            <a:endParaRPr lang="en-US" sz="560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CA8F77-1A4B-4783-B29C-83745CB03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7" descr="A screen shot of a graph&#10;&#10;Description automatically generated">
            <a:extLst>
              <a:ext uri="{FF2B5EF4-FFF2-40B4-BE49-F238E27FC236}">
                <a16:creationId xmlns:a16="http://schemas.microsoft.com/office/drawing/2014/main" id="{89CA574E-F5BC-F2EB-00F9-3E0B14DAB6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35" y="661136"/>
            <a:ext cx="5491400" cy="309012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2253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0B62E29-1248-414C-B89F-98F01A2EA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8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522EE-CD4B-795C-4214-580480DA1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80" y="0"/>
            <a:ext cx="121770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CB937-21E9-6AF8-C0DA-97C851F6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664707"/>
            <a:ext cx="7360505" cy="31316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Real-time Voice Sampling</a:t>
            </a:r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C84CC28-1690-471E-9AE2-3198EB8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1DCF5EF-5B80-CC75-422F-7CC00A5BC1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32" y="2026761"/>
            <a:ext cx="4716936" cy="1992905"/>
          </a:xfrm>
          <a:prstGeom prst="rect">
            <a:avLst/>
          </a:prstGeom>
        </p:spPr>
      </p:pic>
      <p:pic>
        <p:nvPicPr>
          <p:cNvPr id="16" name="Picture 15" descr="A computer screen with text and symbols&#10;&#10;Description automatically generated">
            <a:extLst>
              <a:ext uri="{FF2B5EF4-FFF2-40B4-BE49-F238E27FC236}">
                <a16:creationId xmlns:a16="http://schemas.microsoft.com/office/drawing/2014/main" id="{39B555DD-88A6-E474-B351-6C1FE05B67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32" y="4360950"/>
            <a:ext cx="4716937" cy="1174419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69D4035-C163-BF9C-F840-44C5F28673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32" y="860278"/>
            <a:ext cx="4716936" cy="87630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6E6137-4B85-4A65-BCC4-9BAB3D0D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2E46E3-EEF6-01F1-6BE4-BAF2DACA8E92}"/>
              </a:ext>
            </a:extLst>
          </p:cNvPr>
          <p:cNvSpPr txBox="1"/>
          <p:nvPr/>
        </p:nvSpPr>
        <p:spPr>
          <a:xfrm>
            <a:off x="771525" y="4019666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Testing:</a:t>
            </a:r>
          </a:p>
          <a:p>
            <a:r>
              <a:rPr lang="en-US" dirty="0"/>
              <a:t>      * creating environment </a:t>
            </a:r>
          </a:p>
          <a:p>
            <a:r>
              <a:rPr lang="en-US" dirty="0"/>
              <a:t>      * checking for suitable thresholds</a:t>
            </a:r>
          </a:p>
          <a:p>
            <a:r>
              <a:rPr lang="en-US" dirty="0"/>
              <a:t>      * testing multiple voice samples</a:t>
            </a:r>
          </a:p>
        </p:txBody>
      </p:sp>
    </p:spTree>
    <p:extLst>
      <p:ext uri="{BB962C8B-B14F-4D97-AF65-F5344CB8AC3E}">
        <p14:creationId xmlns:p14="http://schemas.microsoft.com/office/powerpoint/2010/main" val="29275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D1DCF-13CC-D2FE-CC9C-BC72CD961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F0C27-0171-A2F2-22BC-5851B9FF2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696037"/>
            <a:ext cx="5481579" cy="200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 dirty="0"/>
              <a:t>Visualization options</a:t>
            </a:r>
            <a:endParaRPr lang="en-US" sz="56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A030CB-D662-4E87-B668-9DE9163E9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blue light on a black background">
            <a:extLst>
              <a:ext uri="{FF2B5EF4-FFF2-40B4-BE49-F238E27FC236}">
                <a16:creationId xmlns:a16="http://schemas.microsoft.com/office/drawing/2014/main" id="{D9E78BA4-9ED6-EBCA-64D0-1C4940FAEF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8" y="3119246"/>
            <a:ext cx="5456250" cy="3070339"/>
          </a:xfrm>
          <a:prstGeom prst="rect">
            <a:avLst/>
          </a:prstGeom>
        </p:spPr>
      </p:pic>
      <p:pic>
        <p:nvPicPr>
          <p:cNvPr id="9" name="Picture 8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1E95523-E65D-6A03-05F4-A6BC411AF8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16" y="1053704"/>
            <a:ext cx="5456250" cy="132314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660E41-71CE-4FFE-9511-E9964B38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yellow hexagon with blue and purple lines&#10;&#10;Description automatically generated">
            <a:extLst>
              <a:ext uri="{FF2B5EF4-FFF2-40B4-BE49-F238E27FC236}">
                <a16:creationId xmlns:a16="http://schemas.microsoft.com/office/drawing/2014/main" id="{8858CA35-9CE5-223A-5495-BC3D8BF51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16" y="3119246"/>
            <a:ext cx="5456250" cy="30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2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F41487-26EB-FD4F-7486-4C465A40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4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game&#10;&#10;Description automatically generated">
            <a:extLst>
              <a:ext uri="{FF2B5EF4-FFF2-40B4-BE49-F238E27FC236}">
                <a16:creationId xmlns:a16="http://schemas.microsoft.com/office/drawing/2014/main" id="{CE345247-D8E6-89A7-F2A5-2F3DAEEC0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r="-1" b="4569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CDCBB-8AD1-788B-CDD8-06414C5C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41" y="1067610"/>
            <a:ext cx="6744188" cy="2047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rgbClr val="FFFFFF"/>
                </a:solidFill>
              </a:rPr>
              <a:t>Understanding Hebrew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4CB8D5-62D7-A60D-38A4-1C47AD4A3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86" y="3205870"/>
            <a:ext cx="5110339" cy="316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0082C-1106-1AB4-638D-61BD7A761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533" y="3205870"/>
            <a:ext cx="6255481" cy="30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8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Level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115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Seaford</vt:lpstr>
      <vt:lpstr>Trade Gothic Next Cond</vt:lpstr>
      <vt:lpstr>Trade Gothic Next Light</vt:lpstr>
      <vt:lpstr>LevelVTI</vt:lpstr>
      <vt:lpstr>PortalVTI</vt:lpstr>
      <vt:lpstr>VoiceCoach</vt:lpstr>
      <vt:lpstr>Risk assessment and proof of concept</vt:lpstr>
      <vt:lpstr>User Adaptation</vt:lpstr>
      <vt:lpstr>Data Security and Privacy</vt:lpstr>
      <vt:lpstr>Feedback and visualization </vt:lpstr>
      <vt:lpstr>Real-time Voice Sampling</vt:lpstr>
      <vt:lpstr>Real-time Voice Sampling</vt:lpstr>
      <vt:lpstr>Visualization options</vt:lpstr>
      <vt:lpstr>Understanding Hebrew</vt:lpstr>
      <vt:lpstr>Gnatt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VoiceCoach</dc:title>
  <dc:creator>אלי בן שימול</dc:creator>
  <cp:lastModifiedBy>אלי בן שימול</cp:lastModifiedBy>
  <cp:revision>20</cp:revision>
  <dcterms:created xsi:type="dcterms:W3CDTF">2024-02-05T08:34:28Z</dcterms:created>
  <dcterms:modified xsi:type="dcterms:W3CDTF">2024-02-05T20:21:19Z</dcterms:modified>
</cp:coreProperties>
</file>